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3"/>
  </p:notesMasterIdLst>
  <p:sldIdLst>
    <p:sldId id="256" r:id="rId3"/>
    <p:sldId id="257" r:id="rId4"/>
    <p:sldId id="258" r:id="rId5"/>
    <p:sldId id="259" r:id="rId6"/>
    <p:sldId id="310" r:id="rId7"/>
    <p:sldId id="260" r:id="rId8"/>
    <p:sldId id="312" r:id="rId9"/>
    <p:sldId id="261" r:id="rId10"/>
    <p:sldId id="297" r:id="rId11"/>
    <p:sldId id="262" r:id="rId12"/>
    <p:sldId id="263" r:id="rId13"/>
    <p:sldId id="298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307" r:id="rId23"/>
    <p:sldId id="272" r:id="rId24"/>
    <p:sldId id="299" r:id="rId25"/>
    <p:sldId id="273" r:id="rId26"/>
    <p:sldId id="274" r:id="rId27"/>
    <p:sldId id="300" r:id="rId28"/>
    <p:sldId id="275" r:id="rId29"/>
    <p:sldId id="276" r:id="rId30"/>
    <p:sldId id="277" r:id="rId31"/>
    <p:sldId id="278" r:id="rId32"/>
    <p:sldId id="279" r:id="rId33"/>
    <p:sldId id="302" r:id="rId34"/>
    <p:sldId id="280" r:id="rId35"/>
    <p:sldId id="303" r:id="rId36"/>
    <p:sldId id="281" r:id="rId37"/>
    <p:sldId id="306" r:id="rId38"/>
    <p:sldId id="282" r:id="rId39"/>
    <p:sldId id="305" r:id="rId40"/>
    <p:sldId id="283" r:id="rId41"/>
    <p:sldId id="304" r:id="rId42"/>
    <p:sldId id="284" r:id="rId43"/>
    <p:sldId id="285" r:id="rId44"/>
    <p:sldId id="308" r:id="rId45"/>
    <p:sldId id="309" r:id="rId46"/>
    <p:sldId id="286" r:id="rId47"/>
    <p:sldId id="287" r:id="rId48"/>
    <p:sldId id="288" r:id="rId49"/>
    <p:sldId id="301" r:id="rId50"/>
    <p:sldId id="311" r:id="rId51"/>
    <p:sldId id="313" r:id="rId52"/>
  </p:sldIdLst>
  <p:sldSz cx="9144000" cy="5143500" type="screen16x9"/>
  <p:notesSz cx="6858000" cy="9144000"/>
  <p:embeddedFontLst>
    <p:embeddedFont>
      <p:font typeface="Proxima Nova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822be29e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822be29e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822be29e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822be29e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822be29e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f822be29e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822be29e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822be29e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cdfaed3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cdfaed3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822be29e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822be29ed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822be29ed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822be29ed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cd96d7a2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cd96d7a2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cd96d7a2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cd96d7a2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cd96d7a2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cd96d7a2a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cd96d7a2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cd96d7a2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822be29e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822be29e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822be29e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822be29e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cdfaed32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cdfaed32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cdfaed32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cdfaed32f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cdfaed32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cdfaed32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cdfaed32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cdfaed32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cdfaed32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cdfaed32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cd96d7a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cd96d7a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cd96d7a2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cd96d7a2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cd96d7a2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cd96d7a2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cd96d7a2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cd96d7a2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226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cd96d7a2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cd96d7a2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cd96d7a2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cd96d7a2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cd96d7a2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cd96d7a2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75c31cb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75c31cb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cdfaed3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cdfaed3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1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cdfaed3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cdfaed3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75c31cb91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75c31cb91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75c31cb91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75c31cb91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822be29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822be29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4.mkv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9.mkv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1.mkv"/><Relationship Id="rId1" Type="http://schemas.microsoft.com/office/2007/relationships/media" Target="../media/media11.mkv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subTitle" idx="1"/>
          </p:nvPr>
        </p:nvSpPr>
        <p:spPr>
          <a:xfrm>
            <a:off x="510450" y="3182349"/>
            <a:ext cx="8123100" cy="18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Md. Tariquzzaman (190041101)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Tasnimul Hasnat (190041113)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Md. Irfanur Rahman Rafio (190041125)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Md. Jubayer Islam (190041129)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ctrTitle"/>
          </p:nvPr>
        </p:nvSpPr>
        <p:spPr>
          <a:xfrm>
            <a:off x="510450" y="1409525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Fox’s Tale</a:t>
            </a:r>
            <a:endParaRPr sz="6000"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50" y="-12"/>
            <a:ext cx="4868250" cy="37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12905"/>
            <a:ext cx="9143997" cy="1830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31"/>
          <p:cNvGrpSpPr/>
          <p:nvPr/>
        </p:nvGrpSpPr>
        <p:grpSpPr>
          <a:xfrm>
            <a:off x="1093500" y="610950"/>
            <a:ext cx="3077450" cy="12300"/>
            <a:chOff x="1022850" y="702425"/>
            <a:chExt cx="3077450" cy="12300"/>
          </a:xfrm>
        </p:grpSpPr>
        <p:cxnSp>
          <p:nvCxnSpPr>
            <p:cNvPr id="144" name="Google Shape;144;p31"/>
            <p:cNvCxnSpPr/>
            <p:nvPr/>
          </p:nvCxnSpPr>
          <p:spPr>
            <a:xfrm>
              <a:off x="1022850" y="702425"/>
              <a:ext cx="529800" cy="1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5" name="Google Shape;145;p31"/>
            <p:cNvCxnSpPr/>
            <p:nvPr/>
          </p:nvCxnSpPr>
          <p:spPr>
            <a:xfrm>
              <a:off x="2175138" y="702425"/>
              <a:ext cx="529800" cy="1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6" name="Google Shape;146;p31"/>
            <p:cNvCxnSpPr/>
            <p:nvPr/>
          </p:nvCxnSpPr>
          <p:spPr>
            <a:xfrm>
              <a:off x="3570500" y="702425"/>
              <a:ext cx="529800" cy="1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7" name="Google Shape;147;p31"/>
          <p:cNvGrpSpPr/>
          <p:nvPr/>
        </p:nvGrpSpPr>
        <p:grpSpPr>
          <a:xfrm>
            <a:off x="1093500" y="1844075"/>
            <a:ext cx="3077450" cy="12300"/>
            <a:chOff x="1022850" y="702425"/>
            <a:chExt cx="3077450" cy="12300"/>
          </a:xfrm>
        </p:grpSpPr>
        <p:cxnSp>
          <p:nvCxnSpPr>
            <p:cNvPr id="148" name="Google Shape;148;p31"/>
            <p:cNvCxnSpPr/>
            <p:nvPr/>
          </p:nvCxnSpPr>
          <p:spPr>
            <a:xfrm>
              <a:off x="1022850" y="702425"/>
              <a:ext cx="529800" cy="1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9" name="Google Shape;149;p31"/>
            <p:cNvCxnSpPr/>
            <p:nvPr/>
          </p:nvCxnSpPr>
          <p:spPr>
            <a:xfrm>
              <a:off x="2175138" y="702425"/>
              <a:ext cx="529800" cy="1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0" name="Google Shape;150;p31"/>
            <p:cNvCxnSpPr/>
            <p:nvPr/>
          </p:nvCxnSpPr>
          <p:spPr>
            <a:xfrm>
              <a:off x="3570500" y="702425"/>
              <a:ext cx="529800" cy="1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1" name="Google Shape;151;p31"/>
          <p:cNvGrpSpPr/>
          <p:nvPr/>
        </p:nvGrpSpPr>
        <p:grpSpPr>
          <a:xfrm>
            <a:off x="1093500" y="3157600"/>
            <a:ext cx="3077450" cy="12300"/>
            <a:chOff x="1022850" y="702425"/>
            <a:chExt cx="3077450" cy="12300"/>
          </a:xfrm>
        </p:grpSpPr>
        <p:cxnSp>
          <p:nvCxnSpPr>
            <p:cNvPr id="152" name="Google Shape;152;p31"/>
            <p:cNvCxnSpPr/>
            <p:nvPr/>
          </p:nvCxnSpPr>
          <p:spPr>
            <a:xfrm>
              <a:off x="1022850" y="702425"/>
              <a:ext cx="529800" cy="1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3" name="Google Shape;153;p31"/>
            <p:cNvCxnSpPr/>
            <p:nvPr/>
          </p:nvCxnSpPr>
          <p:spPr>
            <a:xfrm>
              <a:off x="2175138" y="702425"/>
              <a:ext cx="529800" cy="1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4" name="Google Shape;154;p31"/>
            <p:cNvCxnSpPr/>
            <p:nvPr/>
          </p:nvCxnSpPr>
          <p:spPr>
            <a:xfrm>
              <a:off x="3570500" y="702425"/>
              <a:ext cx="529800" cy="123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55" name="Google Shape;155;p31"/>
          <p:cNvCxnSpPr/>
          <p:nvPr/>
        </p:nvCxnSpPr>
        <p:spPr>
          <a:xfrm flipH="1">
            <a:off x="813400" y="880275"/>
            <a:ext cx="3467100" cy="697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31"/>
          <p:cNvCxnSpPr/>
          <p:nvPr/>
        </p:nvCxnSpPr>
        <p:spPr>
          <a:xfrm flipH="1">
            <a:off x="845875" y="2123000"/>
            <a:ext cx="3572700" cy="690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31"/>
          <p:cNvSpPr txBox="1"/>
          <p:nvPr/>
        </p:nvSpPr>
        <p:spPr>
          <a:xfrm>
            <a:off x="5200500" y="447750"/>
            <a:ext cx="3943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endParaRPr sz="4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latin typeface="Proxima Nova"/>
                <a:ea typeface="Proxima Nova"/>
                <a:cs typeface="Proxima Nova"/>
                <a:sym typeface="Proxima Nova"/>
              </a:rPr>
              <a:t>The frames</a:t>
            </a:r>
            <a:endParaRPr sz="4200" b="1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latin typeface="Proxima Nova"/>
                <a:ea typeface="Proxima Nova"/>
                <a:cs typeface="Proxima Nova"/>
                <a:sym typeface="Proxima Nova"/>
              </a:rPr>
              <a:t>are animated</a:t>
            </a:r>
            <a:endParaRPr sz="42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8" name="Google Shape;158;p31"/>
          <p:cNvCxnSpPr>
            <a:stCxn id="159" idx="0"/>
          </p:cNvCxnSpPr>
          <p:nvPr/>
        </p:nvCxnSpPr>
        <p:spPr>
          <a:xfrm rot="10800000">
            <a:off x="5020075" y="2578000"/>
            <a:ext cx="3252300" cy="888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Google Shape;159;p31"/>
          <p:cNvSpPr/>
          <p:nvPr/>
        </p:nvSpPr>
        <p:spPr>
          <a:xfrm>
            <a:off x="7400725" y="3466000"/>
            <a:ext cx="1743300" cy="12951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Menu</a:t>
            </a:r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body" idx="2"/>
          </p:nvPr>
        </p:nvSpPr>
        <p:spPr>
          <a:xfrm>
            <a:off x="4914825" y="197325"/>
            <a:ext cx="4045200" cy="46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 menu()</a:t>
            </a:r>
            <a:endParaRPr sz="12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//...</a:t>
            </a:r>
            <a:endParaRPr sz="12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drawbg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rect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active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setFillColor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selected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display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//…</a:t>
            </a:r>
            <a:endParaRPr sz="12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20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isOpen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menu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)//..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else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)//..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else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)//..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else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)//..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nu">
            <a:hlinkClick r:id="" action="ppaction://media"/>
            <a:extLst>
              <a:ext uri="{FF2B5EF4-FFF2-40B4-BE49-F238E27FC236}">
                <a16:creationId xmlns:a16="http://schemas.microsoft.com/office/drawing/2014/main" id="{260944CD-00A3-4D06-AE7B-B4E9FC7B0B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8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(Include files)</a:t>
            </a:r>
            <a:endParaRPr sz="3200"/>
          </a:p>
        </p:txBody>
      </p:sp>
      <p:sp>
        <p:nvSpPr>
          <p:cNvPr id="171" name="Google Shape;171;p33"/>
          <p:cNvSpPr txBox="1">
            <a:spLocks noGrp="1"/>
          </p:cNvSpPr>
          <p:nvPr>
            <p:ph type="body" idx="2"/>
          </p:nvPr>
        </p:nvSpPr>
        <p:spPr>
          <a:xfrm>
            <a:off x="4914825" y="197325"/>
            <a:ext cx="4045200" cy="46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#ifndef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GAME_H</a:t>
            </a:r>
            <a:endParaRPr sz="14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GAME_H</a:t>
            </a:r>
            <a:endParaRPr sz="14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"SFML/Graphics.hpp"</a:t>
            </a:r>
            <a:endParaRPr sz="14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"SFML/Audio.hpp"</a:t>
            </a:r>
            <a:endParaRPr sz="14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"Queue.hpp"</a:t>
            </a:r>
            <a:endParaRPr sz="14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"Ball.hpp"</a:t>
            </a:r>
            <a:endParaRPr sz="14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"Platform.hpp"</a:t>
            </a:r>
            <a:endParaRPr sz="14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"Spike.hpp"</a:t>
            </a:r>
            <a:endParaRPr sz="14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"MovingSpike.hpp"</a:t>
            </a:r>
            <a:endParaRPr sz="14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"MovingPlatform.hpp"</a:t>
            </a:r>
            <a:endParaRPr sz="14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"BouncyPlatform.hpp"</a:t>
            </a:r>
            <a:endParaRPr sz="1600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265500" y="19526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(Private variables and functions)</a:t>
            </a:r>
            <a:endParaRPr sz="3200"/>
          </a:p>
        </p:txBody>
      </p:sp>
      <p:sp>
        <p:nvSpPr>
          <p:cNvPr id="177" name="Google Shape;177;p34"/>
          <p:cNvSpPr txBox="1">
            <a:spLocks noGrp="1"/>
          </p:cNvSpPr>
          <p:nvPr>
            <p:ph type="body" idx="2"/>
          </p:nvPr>
        </p:nvSpPr>
        <p:spPr>
          <a:xfrm>
            <a:off x="4914825" y="390675"/>
            <a:ext cx="4045200" cy="46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Game</a:t>
            </a:r>
            <a:endParaRPr sz="12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sz="12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life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runspeed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slowdowntime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Queue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Ball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ball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spikes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Music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playing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newball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newPlatform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PlatformType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addPlatform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manageevents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pause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levelcheck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240825" y="25717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(Private functions continued and friend functions)</a:t>
            </a:r>
            <a:endParaRPr sz="3200"/>
          </a:p>
        </p:txBody>
      </p:sp>
      <p:sp>
        <p:nvSpPr>
          <p:cNvPr id="183" name="Google Shape;183;p35"/>
          <p:cNvSpPr txBox="1">
            <a:spLocks noGrp="1"/>
          </p:cNvSpPr>
          <p:nvPr>
            <p:ph type="body" idx="2"/>
          </p:nvPr>
        </p:nvSpPr>
        <p:spPr>
          <a:xfrm>
            <a:off x="4828500" y="255000"/>
            <a:ext cx="4045200" cy="46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Game</a:t>
            </a:r>
            <a:endParaRPr sz="12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sz="12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2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drawremaining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levitate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leftarrow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rightarrow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fall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bounce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getBonus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burst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Coin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_score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Gem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_life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SlowDown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_runspeed</a:t>
            </a: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(Public functions)</a:t>
            </a:r>
            <a:endParaRPr sz="3200"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2"/>
          </p:nvPr>
        </p:nvSpPr>
        <p:spPr>
          <a:xfrm>
            <a:off x="4902500" y="90625"/>
            <a:ext cx="4045200" cy="46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Game</a:t>
            </a:r>
            <a:endParaRPr sz="13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Game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~Game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addScore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getScore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#endif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94600" y="632050"/>
            <a:ext cx="3305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Platform Class</a:t>
            </a:r>
            <a:endParaRPr sz="2200"/>
          </a:p>
        </p:txBody>
      </p:sp>
      <p:pic>
        <p:nvPicPr>
          <p:cNvPr id="195" name="Google Shape;1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100" y="0"/>
            <a:ext cx="55885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Platform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(Protected)</a:t>
            </a:r>
            <a:endParaRPr sz="3100"/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endParaRPr sz="140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protected:</a:t>
            </a:r>
            <a:endParaRPr sz="14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ballx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PlatformType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platformtype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ItemType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itemtype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C586C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Platform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(Public)</a:t>
            </a:r>
            <a:endParaRPr sz="3100"/>
          </a:p>
        </p:txBody>
      </p:sp>
      <p:sp>
        <p:nvSpPr>
          <p:cNvPr id="207" name="Google Shape;207;p39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2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ItemType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~Platform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getWidth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setballx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getballx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getItem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getItemType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getPlatformType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checkpickup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pickup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virtual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#endif</a:t>
            </a:r>
            <a:endParaRPr sz="14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inspiration of the project</a:t>
            </a:r>
            <a:endParaRPr sz="3600"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One thing that old classic games did so well was that they were so simple and yet much fun to play. Such a game was </a:t>
            </a:r>
            <a:r>
              <a:rPr lang="en" sz="2400" b="1"/>
              <a:t>Rapid Roll</a:t>
            </a:r>
            <a:r>
              <a:rPr lang="en" sz="2400"/>
              <a:t>. But as of now, there is </a:t>
            </a:r>
            <a:r>
              <a:rPr lang="en" sz="2400" b="1"/>
              <a:t>no PC version</a:t>
            </a:r>
            <a:r>
              <a:rPr lang="en" sz="2400"/>
              <a:t> of the game. If we want to play the game, we need to use </a:t>
            </a:r>
            <a:r>
              <a:rPr lang="en" sz="2400" b="1"/>
              <a:t>emulators</a:t>
            </a:r>
            <a:r>
              <a:rPr lang="en" sz="2400"/>
              <a:t> which is not optimal at all. So we decided to create our own version of it with our own twists and turns, something that is handcrafted by us.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Spike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(Inherited)</a:t>
            </a:r>
            <a:endParaRPr sz="3100"/>
          </a:p>
        </p:txBody>
      </p:sp>
      <p:sp>
        <p:nvSpPr>
          <p:cNvPr id="213" name="Google Shape;213;p40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Spike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endParaRPr sz="14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4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Spike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Spike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Spike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: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nothing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platformtype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spike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loadFromFile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"data/img/Spikes.png"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setTexture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setTextureRect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IntRect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1-03_22-50-00">
            <a:hlinkClick r:id="" action="ppaction://media"/>
            <a:extLst>
              <a:ext uri="{FF2B5EF4-FFF2-40B4-BE49-F238E27FC236}">
                <a16:creationId xmlns:a16="http://schemas.microsoft.com/office/drawing/2014/main" id="{C3D2C642-0A18-4F59-95AA-BB73B7874CB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816" end="51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1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Bouncy Platform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(Inherited)</a:t>
            </a:r>
            <a:endParaRPr sz="3100"/>
          </a:p>
        </p:txBody>
      </p:sp>
      <p:sp>
        <p:nvSpPr>
          <p:cNvPr id="219" name="Google Shape;219;p41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BouncyPlatform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endParaRPr sz="13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BouncyPlatform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BouncyPlatform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BouncyPlatform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nothing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platformtype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3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bouncing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loadFromFile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"data/img/Platform.jpg"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setTexture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setTextureRect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IntRect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setColor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120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uncing platform">
            <a:hlinkClick r:id="" action="ppaction://media"/>
            <a:extLst>
              <a:ext uri="{FF2B5EF4-FFF2-40B4-BE49-F238E27FC236}">
                <a16:creationId xmlns:a16="http://schemas.microsoft.com/office/drawing/2014/main" id="{82531A66-6B98-4EF0-9031-5AA42484D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1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Moving Platform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(Inherited)</a:t>
            </a:r>
            <a:endParaRPr sz="3100"/>
          </a:p>
        </p:txBody>
      </p:sp>
      <p:sp>
        <p:nvSpPr>
          <p:cNvPr id="225" name="Google Shape;225;p42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MovingPlatform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endParaRPr sz="13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private: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lr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" sz="13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// Direction of movement- 0 for left and 1 for right</a:t>
            </a:r>
            <a:endParaRPr sz="13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change_direction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MovingPlatform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ItemType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Moving Platform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(Inherited)</a:t>
            </a:r>
            <a:endParaRPr sz="3100"/>
          </a:p>
        </p:txBody>
      </p:sp>
      <p:sp>
        <p:nvSpPr>
          <p:cNvPr id="231" name="Google Shape;231;p43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MovingPlatform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MovingPlatform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ItemType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_itemtype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):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_itemtype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lr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()&amp;</a:t>
            </a:r>
            <a:r>
              <a:rPr lang="en" sz="15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platformtype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5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MovingPlatform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MovingPlatform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change_direction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lr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=!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lr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able platform">
            <a:hlinkClick r:id="" action="ppaction://media"/>
            <a:extLst>
              <a:ext uri="{FF2B5EF4-FFF2-40B4-BE49-F238E27FC236}">
                <a16:creationId xmlns:a16="http://schemas.microsoft.com/office/drawing/2014/main" id="{BC25C199-6445-4B57-AA25-F7F6D1E67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platform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(In the Game class)</a:t>
            </a:r>
            <a:endParaRPr sz="3100"/>
          </a:p>
        </p:txBody>
      </p:sp>
      <p:sp>
        <p:nvSpPr>
          <p:cNvPr id="237" name="Google Shape;237;p44"/>
          <p:cNvSpPr txBox="1">
            <a:spLocks noGrp="1"/>
          </p:cNvSpPr>
          <p:nvPr>
            <p:ph type="body" idx="2"/>
          </p:nvPr>
        </p:nvSpPr>
        <p:spPr>
          <a:xfrm>
            <a:off x="4939475" y="176975"/>
            <a:ext cx="4045200" cy="463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Game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newPlatform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PlatformType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platformtype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regular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//…</a:t>
            </a:r>
            <a:endParaRPr sz="14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platformtype</a:t>
            </a: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4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the platform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(contd.)</a:t>
            </a:r>
            <a:endParaRPr sz="3100"/>
          </a:p>
        </p:txBody>
      </p:sp>
      <p:sp>
        <p:nvSpPr>
          <p:cNvPr id="243" name="Google Shape;243;p45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regular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itemtype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spike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Spike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MovingPlatform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itemtype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movingspike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MovingSpike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bouncing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enqueue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BouncyPlatform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94600" y="632050"/>
            <a:ext cx="4292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Item Class</a:t>
            </a:r>
            <a:endParaRPr sz="2200"/>
          </a:p>
        </p:txBody>
      </p:sp>
      <p:pic>
        <p:nvPicPr>
          <p:cNvPr id="249" name="Google Shape;2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8425" y="0"/>
            <a:ext cx="48158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0" y="1109125"/>
            <a:ext cx="9144000" cy="22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/>
              <a:t>The Structure of the Game</a:t>
            </a:r>
            <a:endParaRPr sz="4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Item Class</a:t>
            </a:r>
            <a:endParaRPr sz="3100"/>
          </a:p>
        </p:txBody>
      </p:sp>
      <p:sp>
        <p:nvSpPr>
          <p:cNvPr id="255" name="Google Shape;255;p47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endParaRPr sz="16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protected:</a:t>
            </a:r>
            <a:endParaRPr sz="1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virtual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setSprite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)=</a:t>
            </a:r>
            <a:r>
              <a:rPr lang="en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virtual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)=</a:t>
            </a:r>
            <a:r>
              <a:rPr lang="en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50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Coin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(Inherited)</a:t>
            </a:r>
            <a:endParaRPr sz="3500"/>
          </a:p>
        </p:txBody>
      </p:sp>
      <p:sp>
        <p:nvSpPr>
          <p:cNvPr id="261" name="Google Shape;261;p48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Coin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endParaRPr sz="15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Coin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setSprite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5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Coin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_score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*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_score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5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()%</a:t>
            </a:r>
            <a:r>
              <a:rPr lang="en" sz="15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1-03_22-35-44">
            <a:hlinkClick r:id="" action="ppaction://media"/>
            <a:extLst>
              <a:ext uri="{FF2B5EF4-FFF2-40B4-BE49-F238E27FC236}">
                <a16:creationId xmlns:a16="http://schemas.microsoft.com/office/drawing/2014/main" id="{A5509BBB-AFA3-4BE6-83A5-06A1D5F367C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349" end="93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5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Protection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(Inherited)</a:t>
            </a:r>
            <a:endParaRPr sz="3500"/>
          </a:p>
        </p:txBody>
      </p:sp>
      <p:sp>
        <p:nvSpPr>
          <p:cNvPr id="267" name="Google Shape;267;p49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Protection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endParaRPr sz="15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Protection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setSprite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5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Protection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_protection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*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_protection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5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+(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()&amp;</a:t>
            </a:r>
            <a:r>
              <a:rPr lang="en" sz="15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1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ue">
            <a:hlinkClick r:id="" action="ppaction://media"/>
            <a:extLst>
              <a:ext uri="{FF2B5EF4-FFF2-40B4-BE49-F238E27FC236}">
                <a16:creationId xmlns:a16="http://schemas.microsoft.com/office/drawing/2014/main" id="{B573CF25-9F33-471F-ADED-B5302B4C8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2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Gem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(Inherited)</a:t>
            </a:r>
            <a:endParaRPr sz="3500"/>
          </a:p>
        </p:txBody>
      </p:sp>
      <p:sp>
        <p:nvSpPr>
          <p:cNvPr id="273" name="Google Shape;273;p50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Gem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endParaRPr sz="16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Gem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setSprite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Gem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_life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*</a:t>
            </a:r>
            <a:r>
              <a:rPr lang="en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_life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(*</a:t>
            </a:r>
            <a:r>
              <a:rPr lang="en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_life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1-03_22-50-00">
            <a:hlinkClick r:id="" action="ppaction://media"/>
            <a:extLst>
              <a:ext uri="{FF2B5EF4-FFF2-40B4-BE49-F238E27FC236}">
                <a16:creationId xmlns:a16="http://schemas.microsoft.com/office/drawing/2014/main" id="{3537CAC6-B119-4F3A-BDDB-7BA0E17C1E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000" end="140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8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Slowdown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(Inherited)</a:t>
            </a:r>
            <a:endParaRPr sz="3500"/>
          </a:p>
        </p:txBody>
      </p:sp>
      <p:sp>
        <p:nvSpPr>
          <p:cNvPr id="279" name="Google Shape;279;p51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SlowDown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endParaRPr sz="16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setSprite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SlowDown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22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SlowDown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_slowdowntime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*</a:t>
            </a:r>
            <a:r>
              <a:rPr lang="en" sz="15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_slowdowntime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5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+(</a:t>
            </a:r>
            <a:r>
              <a:rPr lang="en" sz="15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()&amp;</a:t>
            </a:r>
            <a:r>
              <a:rPr lang="en" sz="15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5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1-03_22-43-47">
            <a:hlinkClick r:id="" action="ppaction://media"/>
            <a:extLst>
              <a:ext uri="{FF2B5EF4-FFF2-40B4-BE49-F238E27FC236}">
                <a16:creationId xmlns:a16="http://schemas.microsoft.com/office/drawing/2014/main" id="{D4563D4C-A693-41C7-A05A-B1C25941B0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409" end="455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9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2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Boost Class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(Inherited)</a:t>
            </a:r>
            <a:endParaRPr sz="3500"/>
          </a:p>
        </p:txBody>
      </p:sp>
      <p:sp>
        <p:nvSpPr>
          <p:cNvPr id="285" name="Google Shape;285;p52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Boost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Item</a:t>
            </a:r>
            <a:endParaRPr sz="16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Boost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setSprite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Boost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_isBoosted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*</a:t>
            </a:r>
            <a:r>
              <a:rPr lang="en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_isBoosted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19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+(</a:t>
            </a:r>
            <a:r>
              <a:rPr lang="en" sz="16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rand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()&amp;</a:t>
            </a:r>
            <a:r>
              <a:rPr lang="en" sz="16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31</a:t>
            </a: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850" y="0"/>
            <a:ext cx="726714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/>
        </p:nvSpPr>
        <p:spPr>
          <a:xfrm>
            <a:off x="0" y="4497000"/>
            <a:ext cx="3275100" cy="646500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roxima Nova"/>
                <a:ea typeface="Proxima Nova"/>
                <a:cs typeface="Proxima Nova"/>
                <a:sym typeface="Proxima Nova"/>
              </a:rPr>
              <a:t>The UML Diagram</a:t>
            </a:r>
            <a:endParaRPr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ellow">
            <a:hlinkClick r:id="" action="ppaction://media"/>
            <a:extLst>
              <a:ext uri="{FF2B5EF4-FFF2-40B4-BE49-F238E27FC236}">
                <a16:creationId xmlns:a16="http://schemas.microsoft.com/office/drawing/2014/main" id="{20F19477-F68A-4107-BE9E-0190A9DBBE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9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3"/>
          <p:cNvSpPr txBox="1">
            <a:spLocks noGrp="1"/>
          </p:cNvSpPr>
          <p:nvPr>
            <p:ph type="title"/>
          </p:nvPr>
        </p:nvSpPr>
        <p:spPr>
          <a:xfrm>
            <a:off x="94600" y="632050"/>
            <a:ext cx="4292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The Ball Class</a:t>
            </a:r>
            <a:endParaRPr sz="2200"/>
          </a:p>
        </p:txBody>
      </p:sp>
      <p:pic>
        <p:nvPicPr>
          <p:cNvPr id="291" name="Google Shape;29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700" y="957425"/>
            <a:ext cx="4452500" cy="344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Ball Class</a:t>
            </a:r>
            <a:endParaRPr sz="3500"/>
          </a:p>
        </p:txBody>
      </p:sp>
      <p:sp>
        <p:nvSpPr>
          <p:cNvPr id="297" name="Google Shape;297;p54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Ball</a:t>
            </a:r>
            <a:endParaRPr sz="14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isProtected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isBoosted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standingOn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Ball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Game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Boost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_isBoosted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Protection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bonus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_isProtected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sz="14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texture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Sprite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fox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isFalling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findPlatform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Queue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4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Platform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*&gt; </a:t>
            </a:r>
            <a:r>
              <a:rPr lang="en" sz="14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2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914AB-F3E3-477C-936A-53931BB6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00" y="1816950"/>
            <a:ext cx="4045200" cy="1509600"/>
          </a:xfrm>
        </p:spPr>
        <p:txBody>
          <a:bodyPr/>
          <a:lstStyle/>
          <a:p>
            <a:r>
              <a:rPr lang="en-US" dirty="0"/>
              <a:t>Fox Movement Animation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13662-0149-46B3-813E-65142C862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8263"/>
            <a:ext cx="4518467" cy="45184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6183F3E-8888-400D-8371-70CD27321C3C}"/>
              </a:ext>
            </a:extLst>
          </p:cNvPr>
          <p:cNvGrpSpPr/>
          <p:nvPr/>
        </p:nvGrpSpPr>
        <p:grpSpPr>
          <a:xfrm>
            <a:off x="5562701" y="1148649"/>
            <a:ext cx="2562415" cy="0"/>
            <a:chOff x="5521124" y="1192192"/>
            <a:chExt cx="2562415" cy="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8189462-13CC-4BB8-9B58-DB4DAE9ACC8C}"/>
                </a:ext>
              </a:extLst>
            </p:cNvPr>
            <p:cNvCxnSpPr/>
            <p:nvPr/>
          </p:nvCxnSpPr>
          <p:spPr>
            <a:xfrm>
              <a:off x="5521124" y="1192192"/>
              <a:ext cx="254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E9D88D-D7B6-4A91-A47F-C513981C37F1}"/>
                </a:ext>
              </a:extLst>
            </p:cNvPr>
            <p:cNvCxnSpPr/>
            <p:nvPr/>
          </p:nvCxnSpPr>
          <p:spPr>
            <a:xfrm>
              <a:off x="6680453" y="1192192"/>
              <a:ext cx="254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3A58B9-5845-432F-83BC-E1C8BA5D66C8}"/>
                </a:ext>
              </a:extLst>
            </p:cNvPr>
            <p:cNvCxnSpPr/>
            <p:nvPr/>
          </p:nvCxnSpPr>
          <p:spPr>
            <a:xfrm>
              <a:off x="7828896" y="1192192"/>
              <a:ext cx="254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0AF254-B27D-472D-B4B7-DD81FFB78C90}"/>
              </a:ext>
            </a:extLst>
          </p:cNvPr>
          <p:cNvGrpSpPr/>
          <p:nvPr/>
        </p:nvGrpSpPr>
        <p:grpSpPr>
          <a:xfrm>
            <a:off x="5521124" y="2297092"/>
            <a:ext cx="2562415" cy="0"/>
            <a:chOff x="5521124" y="1192192"/>
            <a:chExt cx="2562415" cy="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D4842AD-1FAB-4D7B-B62E-3A94244701B3}"/>
                </a:ext>
              </a:extLst>
            </p:cNvPr>
            <p:cNvCxnSpPr/>
            <p:nvPr/>
          </p:nvCxnSpPr>
          <p:spPr>
            <a:xfrm>
              <a:off x="5521124" y="1192192"/>
              <a:ext cx="254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2E04212-5CF8-49C7-AC48-9932F2ED5E65}"/>
                </a:ext>
              </a:extLst>
            </p:cNvPr>
            <p:cNvCxnSpPr/>
            <p:nvPr/>
          </p:nvCxnSpPr>
          <p:spPr>
            <a:xfrm>
              <a:off x="6680453" y="1192192"/>
              <a:ext cx="254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FF9AD3F-7D60-4562-8D0F-3C44DF7EA345}"/>
                </a:ext>
              </a:extLst>
            </p:cNvPr>
            <p:cNvCxnSpPr/>
            <p:nvPr/>
          </p:nvCxnSpPr>
          <p:spPr>
            <a:xfrm>
              <a:off x="7828896" y="1192192"/>
              <a:ext cx="254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8E1290-D30E-4F7A-9C75-872DED8BF5FE}"/>
              </a:ext>
            </a:extLst>
          </p:cNvPr>
          <p:cNvGrpSpPr/>
          <p:nvPr/>
        </p:nvGrpSpPr>
        <p:grpSpPr>
          <a:xfrm>
            <a:off x="5550025" y="3418320"/>
            <a:ext cx="2562415" cy="0"/>
            <a:chOff x="5521124" y="1192192"/>
            <a:chExt cx="2562415" cy="0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4EE53D6-0CBF-424F-AAF1-D4DF3484B535}"/>
                </a:ext>
              </a:extLst>
            </p:cNvPr>
            <p:cNvCxnSpPr/>
            <p:nvPr/>
          </p:nvCxnSpPr>
          <p:spPr>
            <a:xfrm>
              <a:off x="5521124" y="1192192"/>
              <a:ext cx="254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33E2E2-D095-45CF-A004-F9A4B14CF96F}"/>
                </a:ext>
              </a:extLst>
            </p:cNvPr>
            <p:cNvCxnSpPr/>
            <p:nvPr/>
          </p:nvCxnSpPr>
          <p:spPr>
            <a:xfrm>
              <a:off x="6680453" y="1192192"/>
              <a:ext cx="254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00B30B3-44E1-4657-89BE-2F7503732CE8}"/>
                </a:ext>
              </a:extLst>
            </p:cNvPr>
            <p:cNvCxnSpPr/>
            <p:nvPr/>
          </p:nvCxnSpPr>
          <p:spPr>
            <a:xfrm>
              <a:off x="7828896" y="1192192"/>
              <a:ext cx="2546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C9B72D-BB8C-4B78-A2C1-96940767557D}"/>
              </a:ext>
            </a:extLst>
          </p:cNvPr>
          <p:cNvCxnSpPr/>
          <p:nvPr/>
        </p:nvCxnSpPr>
        <p:spPr>
          <a:xfrm flipH="1">
            <a:off x="5550025" y="1333500"/>
            <a:ext cx="2804761" cy="59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E2673-EA93-42A0-AD66-44289A3B4B9F}"/>
              </a:ext>
            </a:extLst>
          </p:cNvPr>
          <p:cNvCxnSpPr>
            <a:cxnSpLocks/>
          </p:cNvCxnSpPr>
          <p:nvPr/>
        </p:nvCxnSpPr>
        <p:spPr>
          <a:xfrm flipH="1">
            <a:off x="5550025" y="2571750"/>
            <a:ext cx="2804761" cy="50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2F10EC9-34D7-404B-9EB5-BC474953E094}"/>
              </a:ext>
            </a:extLst>
          </p:cNvPr>
          <p:cNvSpPr/>
          <p:nvPr/>
        </p:nvSpPr>
        <p:spPr>
          <a:xfrm>
            <a:off x="4770011" y="658586"/>
            <a:ext cx="751114" cy="762000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98A12E-6C23-44C4-93A7-CCE7006BA715}"/>
              </a:ext>
            </a:extLst>
          </p:cNvPr>
          <p:cNvCxnSpPr>
            <a:cxnSpLocks/>
          </p:cNvCxnSpPr>
          <p:nvPr/>
        </p:nvCxnSpPr>
        <p:spPr>
          <a:xfrm flipH="1">
            <a:off x="5648445" y="3760149"/>
            <a:ext cx="2804761" cy="50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632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A8F3-4C9B-4F6D-B7FF-BACF20CBD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Fox Color Shift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7EF12-EDD5-4BDE-A2FD-18892A6D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829368"/>
            <a:ext cx="2741432" cy="2741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8AF6ED-90B7-4106-BEDE-1E4DCCCEC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85" y="1829368"/>
            <a:ext cx="2741432" cy="2741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D9CE22-9814-4BB8-A868-A7F27356B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471" y="1829368"/>
            <a:ext cx="2741432" cy="27414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0BC2C2-600D-4510-9213-3BEA37963240}"/>
              </a:ext>
            </a:extLst>
          </p:cNvPr>
          <p:cNvSpPr/>
          <p:nvPr/>
        </p:nvSpPr>
        <p:spPr>
          <a:xfrm>
            <a:off x="1018095" y="2571750"/>
            <a:ext cx="641023" cy="5768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3AFF8-574F-4125-A2F9-C97ADF7EF00A}"/>
              </a:ext>
            </a:extLst>
          </p:cNvPr>
          <p:cNvSpPr/>
          <p:nvPr/>
        </p:nvSpPr>
        <p:spPr>
          <a:xfrm>
            <a:off x="3930977" y="2571750"/>
            <a:ext cx="641023" cy="5768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269C6-B7CA-4D7A-9D60-E5FA4C4ECD00}"/>
              </a:ext>
            </a:extLst>
          </p:cNvPr>
          <p:cNvSpPr/>
          <p:nvPr/>
        </p:nvSpPr>
        <p:spPr>
          <a:xfrm>
            <a:off x="6887164" y="2571750"/>
            <a:ext cx="641023" cy="57680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0A5259-7186-42E5-9893-212CF239C773}"/>
              </a:ext>
            </a:extLst>
          </p:cNvPr>
          <p:cNvCxnSpPr>
            <a:cxnSpLocks/>
          </p:cNvCxnSpPr>
          <p:nvPr/>
        </p:nvCxnSpPr>
        <p:spPr>
          <a:xfrm>
            <a:off x="1819373" y="2571750"/>
            <a:ext cx="19419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A88727-FA0A-4737-B96A-1AEFCA2B61DF}"/>
              </a:ext>
            </a:extLst>
          </p:cNvPr>
          <p:cNvCxnSpPr>
            <a:cxnSpLocks/>
          </p:cNvCxnSpPr>
          <p:nvPr/>
        </p:nvCxnSpPr>
        <p:spPr>
          <a:xfrm>
            <a:off x="4771534" y="2571750"/>
            <a:ext cx="19419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833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5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Highscores from a file</a:t>
            </a:r>
            <a:endParaRPr sz="3500"/>
          </a:p>
        </p:txBody>
      </p:sp>
      <p:sp>
        <p:nvSpPr>
          <p:cNvPr id="303" name="Google Shape;303;p55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readrecords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pair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&gt;&gt;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records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ifstream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++)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getline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'#'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records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6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New Score</a:t>
            </a:r>
            <a:endParaRPr sz="3500"/>
          </a:p>
        </p:txBody>
      </p:sp>
      <p:sp>
        <p:nvSpPr>
          <p:cNvPr id="309" name="Google Shape;309;p56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pair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&gt;&gt;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records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ifstream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"data/High_Score.txt"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readrecords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records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records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game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scanfromscreen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IntRect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810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110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))});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records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first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drawrecord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7"/>
          <p:cNvSpPr txBox="1">
            <a:spLocks noGrp="1"/>
          </p:cNvSpPr>
          <p:nvPr>
            <p:ph type="title"/>
          </p:nvPr>
        </p:nvSpPr>
        <p:spPr>
          <a:xfrm>
            <a:off x="2778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New Score</a:t>
            </a:r>
            <a:endParaRPr sz="3500"/>
          </a:p>
        </p:txBody>
      </p:sp>
      <p:sp>
        <p:nvSpPr>
          <p:cNvPr id="315" name="Google Shape;315;p57"/>
          <p:cNvSpPr txBox="1">
            <a:spLocks noGrp="1"/>
          </p:cNvSpPr>
          <p:nvPr>
            <p:ph type="body" idx="2"/>
          </p:nvPr>
        </p:nvSpPr>
        <p:spPr>
          <a:xfrm>
            <a:off x="4572000" y="65950"/>
            <a:ext cx="4518600" cy="507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drawrecord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drawbg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drawframe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setFont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arial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setString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"New High Score: "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to_string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250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" sz="12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Enter Your Name"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setCharacterSize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setFillColor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setOutlineThickness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setOutlineColor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Black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setStyle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lang="en" sz="1250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Bold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setPosition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800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window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1-03_22-32-35">
            <a:hlinkClick r:id="" action="ppaction://media"/>
            <a:extLst>
              <a:ext uri="{FF2B5EF4-FFF2-40B4-BE49-F238E27FC236}">
                <a16:creationId xmlns:a16="http://schemas.microsoft.com/office/drawing/2014/main" id="{DAF66229-93E5-4CCE-AD74-C259855925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1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00A661-E829-4624-BCD7-E5524B905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305670"/>
              </p:ext>
            </p:extLst>
          </p:nvPr>
        </p:nvGraphicFramePr>
        <p:xfrm>
          <a:off x="3506771" y="0"/>
          <a:ext cx="5637229" cy="5156491"/>
        </p:xfrm>
        <a:graphic>
          <a:graphicData uri="http://schemas.openxmlformats.org/drawingml/2006/table">
            <a:tbl>
              <a:tblPr/>
              <a:tblGrid>
                <a:gridCol w="4173015">
                  <a:extLst>
                    <a:ext uri="{9D8B030D-6E8A-4147-A177-3AD203B41FA5}">
                      <a16:colId xmlns:a16="http://schemas.microsoft.com/office/drawing/2014/main" val="3528766538"/>
                    </a:ext>
                  </a:extLst>
                </a:gridCol>
                <a:gridCol w="1464214">
                  <a:extLst>
                    <a:ext uri="{9D8B030D-6E8A-4147-A177-3AD203B41FA5}">
                      <a16:colId xmlns:a16="http://schemas.microsoft.com/office/drawing/2014/main" val="2895881362"/>
                    </a:ext>
                  </a:extLst>
                </a:gridCol>
              </a:tblGrid>
              <a:tr h="424646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Part of Project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b="1" dirty="0">
                          <a:solidFill>
                            <a:schemeClr val="accent3"/>
                          </a:solidFill>
                          <a:effectLst/>
                        </a:rPr>
                        <a:t>Group Member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706233"/>
                  </a:ext>
                </a:extLst>
              </a:tr>
              <a:tr h="236369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Story and Concept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Tariq+Jubayer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161680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Planning and Scheduling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Tariq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7378033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Version Control (</a:t>
                      </a:r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Github</a:t>
                      </a: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)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Ork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3169053"/>
                  </a:ext>
                </a:extLst>
              </a:tr>
              <a:tr h="261306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Github Colaboration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Everyone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50005"/>
                  </a:ext>
                </a:extLst>
              </a:tr>
              <a:tr h="256150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Basic Game Mechanics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Ork+Rafio</a:t>
                      </a:r>
                      <a:endParaRPr lang="en-US" sz="14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769882"/>
                  </a:ext>
                </a:extLst>
              </a:tr>
              <a:tr h="225570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Graphics Resources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Tariq+Jubayer</a:t>
                      </a:r>
                      <a:endParaRPr lang="en-US" sz="14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8790049"/>
                  </a:ext>
                </a:extLst>
              </a:tr>
              <a:tr h="245839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Fox Collision detection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Tariq+Rafio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290322"/>
                  </a:ext>
                </a:extLst>
              </a:tr>
              <a:tr h="266107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Animating the Fox, </a:t>
                      </a:r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PowerUp</a:t>
                      </a:r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 Transitions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Tariq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13334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Soundtrack Management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Tariq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406974"/>
                  </a:ext>
                </a:extLst>
              </a:tr>
              <a:tr h="224311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Score and Level Management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Ork+Rafio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733371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Class Designing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Rafio</a:t>
                      </a:r>
                      <a:endParaRPr lang="en-US" sz="14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506576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Leaderboard Management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Jubayer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703086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Intro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Tariq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179114"/>
                  </a:ext>
                </a:extLst>
              </a:tr>
              <a:tr h="239710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Main Menu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Tariq+Rafio</a:t>
                      </a:r>
                      <a:endParaRPr lang="en-US" sz="14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850317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Installer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Ork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4391500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Credits and Instructions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Ork</a:t>
                      </a:r>
                      <a:endParaRPr lang="en-US" sz="14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588094"/>
                  </a:ext>
                </a:extLst>
              </a:tr>
              <a:tr h="264648"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Multi-file system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Ork+Rafio</a:t>
                      </a:r>
                      <a:endParaRPr lang="en-US" sz="14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1208589"/>
                  </a:ext>
                </a:extLst>
              </a:tr>
              <a:tr h="23406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Debugging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Everyone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8425647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PowerPoint Presentation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Tariq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1737192"/>
                  </a:ext>
                </a:extLst>
              </a:tr>
              <a:tr h="226478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Gameplay Recording</a:t>
                      </a: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 err="1">
                          <a:solidFill>
                            <a:schemeClr val="accent3"/>
                          </a:solidFill>
                          <a:effectLst/>
                        </a:rPr>
                        <a:t>Jubayer</a:t>
                      </a:r>
                      <a:endParaRPr lang="en-US" sz="1400" dirty="0">
                        <a:solidFill>
                          <a:schemeClr val="accent3"/>
                        </a:solidFill>
                        <a:effectLst/>
                      </a:endParaRPr>
                    </a:p>
                  </a:txBody>
                  <a:tcPr marL="10458" marR="10458" marT="6972" marB="6972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003879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5870A4-1EE1-4C22-AF02-E57946255A64}"/>
              </a:ext>
            </a:extLst>
          </p:cNvPr>
          <p:cNvSpPr txBox="1"/>
          <p:nvPr/>
        </p:nvSpPr>
        <p:spPr>
          <a:xfrm>
            <a:off x="131975" y="2347412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Individual Contribution</a:t>
            </a:r>
          </a:p>
        </p:txBody>
      </p:sp>
    </p:spTree>
    <p:extLst>
      <p:ext uri="{BB962C8B-B14F-4D97-AF65-F5344CB8AC3E}">
        <p14:creationId xmlns:p14="http://schemas.microsoft.com/office/powerpoint/2010/main" val="2834867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94600" y="632050"/>
            <a:ext cx="3305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/>
              <a:t>OOP Features</a:t>
            </a:r>
            <a:endParaRPr sz="22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9CFCA1-1B3B-4B60-850D-F9030F23F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3561"/>
              </p:ext>
            </p:extLst>
          </p:nvPr>
        </p:nvGraphicFramePr>
        <p:xfrm>
          <a:off x="4006392" y="0"/>
          <a:ext cx="5137608" cy="5226921"/>
        </p:xfrm>
        <a:graphic>
          <a:graphicData uri="http://schemas.openxmlformats.org/drawingml/2006/table">
            <a:tbl>
              <a:tblPr/>
              <a:tblGrid>
                <a:gridCol w="2485939">
                  <a:extLst>
                    <a:ext uri="{9D8B030D-6E8A-4147-A177-3AD203B41FA5}">
                      <a16:colId xmlns:a16="http://schemas.microsoft.com/office/drawing/2014/main" val="1519082807"/>
                    </a:ext>
                  </a:extLst>
                </a:gridCol>
                <a:gridCol w="2651669">
                  <a:extLst>
                    <a:ext uri="{9D8B030D-6E8A-4147-A177-3AD203B41FA5}">
                      <a16:colId xmlns:a16="http://schemas.microsoft.com/office/drawing/2014/main" val="792409394"/>
                    </a:ext>
                  </a:extLst>
                </a:gridCol>
              </a:tblGrid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Where Used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582"/>
                  </a:ext>
                </a:extLst>
              </a:tr>
              <a:tr h="47586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Encapsulation+ Restricted Access+ Data Hiding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All classes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464747"/>
                  </a:ext>
                </a:extLst>
              </a:tr>
              <a:tr h="47586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Constant functions and parameters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Various functions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308457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Function overloading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Geme::newPlatform()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6224518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Operator overloading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Queue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842722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Friend Function and Class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Ball, Item, Game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253052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Inheritance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Item, Platform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452633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Virtual functions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Item, Platform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969996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Abstract functions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Item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215355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File operation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High Scores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273903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Template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Queue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1939763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Exception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Queue, Game::newball()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354822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RTTI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Ball::findPlatform()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559071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Enumerations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solidFill>
                            <a:schemeClr val="accent3"/>
                          </a:solidFill>
                          <a:effectLst/>
                        </a:rPr>
                        <a:t>PlatfromType, ItemType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204057"/>
                  </a:ext>
                </a:extLst>
              </a:tr>
              <a:tr h="249007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>
                          <a:effectLst/>
                        </a:rPr>
                        <a:t>Pointers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Item::bonus()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8D9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649362"/>
                  </a:ext>
                </a:extLst>
              </a:tr>
              <a:tr h="56223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References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D9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Every function where an object is used as a parameter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A8D9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8D9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8D9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342824"/>
                  </a:ext>
                </a:extLst>
              </a:tr>
              <a:tr h="475865"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effectLst/>
                        </a:rPr>
                        <a:t>Multi-file system: Extern variables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400" dirty="0">
                          <a:solidFill>
                            <a:schemeClr val="accent3"/>
                          </a:solidFill>
                          <a:effectLst/>
                        </a:rPr>
                        <a:t>misc.cpp</a:t>
                      </a:r>
                    </a:p>
                  </a:txBody>
                  <a:tcPr marL="15623" marR="15623" marT="10416" marB="10416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542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732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12800-1896-4E52-BBAF-B59675A9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2896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Build File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(Compilation and linking)</a:t>
            </a:r>
            <a:endParaRPr sz="2700"/>
          </a:p>
        </p:txBody>
      </p:sp>
      <p:sp>
        <p:nvSpPr>
          <p:cNvPr id="130" name="Google Shape;130;p29"/>
          <p:cNvSpPr txBox="1">
            <a:spLocks noGrp="1"/>
          </p:cNvSpPr>
          <p:nvPr>
            <p:ph type="body" idx="2"/>
          </p:nvPr>
        </p:nvSpPr>
        <p:spPr>
          <a:xfrm>
            <a:off x="4939500" y="0"/>
            <a:ext cx="4045200" cy="4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 dirty="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compilation</a:t>
            </a: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3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echo </a:t>
            </a:r>
            <a:r>
              <a:rPr lang="en" sz="13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"........compilling.........."</a:t>
            </a:r>
            <a:endParaRPr sz="1350" dirty="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g++ -c .\src\*.cpp -I.\include</a:t>
            </a:r>
            <a:endParaRPr sz="13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echo </a:t>
            </a:r>
            <a:r>
              <a:rPr lang="en" sz="13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".........linking............"</a:t>
            </a:r>
            <a:endParaRPr sz="1350" dirty="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g++ -o RapidRoll .\*.o -L.\lib -lsfml-graphics -lsfml-audio -lsfml-window -lsfml-system -mwindows</a:t>
            </a:r>
            <a:endParaRPr sz="13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echo </a:t>
            </a:r>
            <a:r>
              <a:rPr lang="en" sz="13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"..........moving............"</a:t>
            </a:r>
            <a:endParaRPr sz="1350" dirty="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50" dirty="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#Move-Item -Path *.o -Destination .\obj -force</a:t>
            </a:r>
            <a:endParaRPr sz="1350" dirty="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mv .\</a:t>
            </a:r>
            <a:r>
              <a:rPr lang="en" sz="1350" dirty="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RapidRoll.exe</a:t>
            </a: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.\bin -force</a:t>
            </a:r>
            <a:endParaRPr sz="13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echo </a:t>
            </a:r>
            <a:r>
              <a:rPr lang="en" sz="13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"...........done............."</a:t>
            </a:r>
            <a:endParaRPr sz="1350" dirty="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dirty="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350" dirty="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11-04_13-19-46">
            <a:hlinkClick r:id="" action="ppaction://media"/>
            <a:extLst>
              <a:ext uri="{FF2B5EF4-FFF2-40B4-BE49-F238E27FC236}">
                <a16:creationId xmlns:a16="http://schemas.microsoft.com/office/drawing/2014/main" id="{D619DCF7-1ED1-4488-BBC8-A95F9DFFDF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40" end="14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9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Loading Screen</a:t>
            </a:r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2"/>
          </p:nvPr>
        </p:nvSpPr>
        <p:spPr>
          <a:xfrm>
            <a:off x="4939500" y="0"/>
            <a:ext cx="4045200" cy="4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#ifndef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MISC_H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MISC_H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3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extern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bg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extern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::RenderWindow window;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extern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::Event event;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extern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::Clock clk;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extern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sf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::Music music;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icon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intro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drawbg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5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drawframe</a:t>
            </a: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//..</a:t>
            </a:r>
            <a:endParaRPr sz="13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ro">
            <a:hlinkClick r:id="" action="ppaction://media"/>
            <a:extLst>
              <a:ext uri="{FF2B5EF4-FFF2-40B4-BE49-F238E27FC236}">
                <a16:creationId xmlns:a16="http://schemas.microsoft.com/office/drawing/2014/main" id="{A0E56F18-1ADD-4278-BF45-7334C2F48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2194</Words>
  <Application>Microsoft Office PowerPoint</Application>
  <PresentationFormat>On-screen Show (16:9)</PresentationFormat>
  <Paragraphs>476</Paragraphs>
  <Slides>50</Slides>
  <Notes>36</Notes>
  <HiddenSlides>0</HiddenSlides>
  <MMClips>12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Courier New</vt:lpstr>
      <vt:lpstr>Proxima Nova</vt:lpstr>
      <vt:lpstr>Simple Light</vt:lpstr>
      <vt:lpstr>Spearmint</vt:lpstr>
      <vt:lpstr>Fox’s Tale</vt:lpstr>
      <vt:lpstr>The inspiration of the project</vt:lpstr>
      <vt:lpstr>The Structure of the Game</vt:lpstr>
      <vt:lpstr>PowerPoint Presentation</vt:lpstr>
      <vt:lpstr>OOP Features</vt:lpstr>
      <vt:lpstr>The Build File (Compilation and linking)</vt:lpstr>
      <vt:lpstr>PowerPoint Presentation</vt:lpstr>
      <vt:lpstr>The Loading Screen</vt:lpstr>
      <vt:lpstr>PowerPoint Presentation</vt:lpstr>
      <vt:lpstr>PowerPoint Presentation</vt:lpstr>
      <vt:lpstr>The Main Menu</vt:lpstr>
      <vt:lpstr>PowerPoint Presentation</vt:lpstr>
      <vt:lpstr>The Game Class (Include files)</vt:lpstr>
      <vt:lpstr>The Game Class (Private variables and functions)</vt:lpstr>
      <vt:lpstr>The Game Class (Private functions continued and friend functions)</vt:lpstr>
      <vt:lpstr>The Game Class (Public functions)</vt:lpstr>
      <vt:lpstr>The Platform Class</vt:lpstr>
      <vt:lpstr>The Platform Class (Protected)</vt:lpstr>
      <vt:lpstr>The Platform Class (Public)</vt:lpstr>
      <vt:lpstr>The Spike Class (Inherited)</vt:lpstr>
      <vt:lpstr>PowerPoint Presentation</vt:lpstr>
      <vt:lpstr>The Bouncy Platform Class (Inherited)</vt:lpstr>
      <vt:lpstr>PowerPoint Presentation</vt:lpstr>
      <vt:lpstr>The Moving Platform Class (Inherited)</vt:lpstr>
      <vt:lpstr>The Moving Platform Class (Inherited)</vt:lpstr>
      <vt:lpstr>PowerPoint Presentation</vt:lpstr>
      <vt:lpstr>Creating the platform (In the Game class)</vt:lpstr>
      <vt:lpstr>Creating the platform (contd.)</vt:lpstr>
      <vt:lpstr>The Item Class</vt:lpstr>
      <vt:lpstr>The Item Class</vt:lpstr>
      <vt:lpstr>The Coin Class (Inherited)</vt:lpstr>
      <vt:lpstr>PowerPoint Presentation</vt:lpstr>
      <vt:lpstr>The Protection Class (Inherited)</vt:lpstr>
      <vt:lpstr>PowerPoint Presentation</vt:lpstr>
      <vt:lpstr>The Gem Class (Inherited)</vt:lpstr>
      <vt:lpstr>PowerPoint Presentation</vt:lpstr>
      <vt:lpstr>The Slowdown Class (Inherited)</vt:lpstr>
      <vt:lpstr>PowerPoint Presentation</vt:lpstr>
      <vt:lpstr>The Boost Class (Inherited)</vt:lpstr>
      <vt:lpstr>PowerPoint Presentation</vt:lpstr>
      <vt:lpstr>The Ball Class</vt:lpstr>
      <vt:lpstr>The Ball Class</vt:lpstr>
      <vt:lpstr>Fox Movement Animation</vt:lpstr>
      <vt:lpstr>Fox Color Shift</vt:lpstr>
      <vt:lpstr>Reading Highscores from a file</vt:lpstr>
      <vt:lpstr>Adding New Score</vt:lpstr>
      <vt:lpstr>Adding New Score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Fox’s Tale</dc:title>
  <dc:creator>User</dc:creator>
  <cp:lastModifiedBy>User</cp:lastModifiedBy>
  <cp:revision>7</cp:revision>
  <dcterms:modified xsi:type="dcterms:W3CDTF">2021-11-04T14:24:11Z</dcterms:modified>
</cp:coreProperties>
</file>